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28" r:id="rId1"/>
  </p:sldMasterIdLst>
  <p:notesMasterIdLst>
    <p:notesMasterId r:id="rId47"/>
  </p:notesMasterIdLst>
  <p:sldIdLst>
    <p:sldId id="256" r:id="rId2"/>
    <p:sldId id="258" r:id="rId3"/>
    <p:sldId id="271" r:id="rId4"/>
    <p:sldId id="293" r:id="rId5"/>
    <p:sldId id="270" r:id="rId6"/>
    <p:sldId id="259" r:id="rId7"/>
    <p:sldId id="276" r:id="rId8"/>
    <p:sldId id="264" r:id="rId9"/>
    <p:sldId id="272" r:id="rId10"/>
    <p:sldId id="294" r:id="rId11"/>
    <p:sldId id="295" r:id="rId12"/>
    <p:sldId id="288" r:id="rId13"/>
    <p:sldId id="273" r:id="rId14"/>
    <p:sldId id="291" r:id="rId15"/>
    <p:sldId id="275" r:id="rId16"/>
    <p:sldId id="290" r:id="rId17"/>
    <p:sldId id="274" r:id="rId18"/>
    <p:sldId id="289" r:id="rId19"/>
    <p:sldId id="287" r:id="rId20"/>
    <p:sldId id="257" r:id="rId21"/>
    <p:sldId id="262" r:id="rId22"/>
    <p:sldId id="263" r:id="rId23"/>
    <p:sldId id="260" r:id="rId24"/>
    <p:sldId id="266" r:id="rId25"/>
    <p:sldId id="267" r:id="rId26"/>
    <p:sldId id="261" r:id="rId27"/>
    <p:sldId id="268" r:id="rId28"/>
    <p:sldId id="269" r:id="rId29"/>
    <p:sldId id="278" r:id="rId30"/>
    <p:sldId id="279" r:id="rId31"/>
    <p:sldId id="297" r:id="rId32"/>
    <p:sldId id="299" r:id="rId33"/>
    <p:sldId id="280" r:id="rId34"/>
    <p:sldId id="309" r:id="rId35"/>
    <p:sldId id="310" r:id="rId36"/>
    <p:sldId id="302" r:id="rId37"/>
    <p:sldId id="304" r:id="rId38"/>
    <p:sldId id="281" r:id="rId39"/>
    <p:sldId id="282" r:id="rId40"/>
    <p:sldId id="283" r:id="rId41"/>
    <p:sldId id="284" r:id="rId42"/>
    <p:sldId id="285" r:id="rId43"/>
    <p:sldId id="286" r:id="rId44"/>
    <p:sldId id="292" r:id="rId45"/>
    <p:sldId id="277" r:id="rId4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82" autoAdjust="0"/>
    <p:restoredTop sz="94624" autoAdjust="0"/>
  </p:normalViewPr>
  <p:slideViewPr>
    <p:cSldViewPr>
      <p:cViewPr varScale="1">
        <p:scale>
          <a:sx n="69" d="100"/>
          <a:sy n="69" d="100"/>
        </p:scale>
        <p:origin x="-54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A3B80E-561E-4195-8ABD-035A56A65D2C}" type="datetimeFigureOut">
              <a:rPr lang="cs-CZ" smtClean="0"/>
              <a:pPr/>
              <a:t>25.6.2016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DE379E-822D-429C-ACE5-00EA9AAB93B7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E379E-822D-429C-ACE5-00EA9AAB93B7}" type="slidenum">
              <a:rPr lang="cs-CZ" smtClean="0"/>
              <a:pPr/>
              <a:t>1</a:t>
            </a:fld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E379E-822D-429C-ACE5-00EA9AAB93B7}" type="slidenum">
              <a:rPr lang="cs-CZ" smtClean="0"/>
              <a:pPr/>
              <a:t>2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CB9C2-9497-4E14-8D36-5645E000484E}" type="datetime1">
              <a:rPr lang="cs-CZ" smtClean="0"/>
              <a:pPr/>
              <a:t>25.6.2016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DEAA9-25F8-4190-A816-EE6A67B131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9EF63-C37B-4D28-9C10-14CF439A24BE}" type="datetime1">
              <a:rPr lang="cs-CZ" smtClean="0"/>
              <a:pPr/>
              <a:t>25.6.2016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DEAA9-25F8-4190-A816-EE6A67B131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575C0-809B-4DD2-A61D-4B2D58AD79C4}" type="datetime1">
              <a:rPr lang="cs-CZ" smtClean="0"/>
              <a:pPr/>
              <a:t>25.6.2016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DEAA9-25F8-4190-A816-EE6A67B131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02E9F-34A6-4F21-9F3D-0B37764A4ADE}" type="datetime1">
              <a:rPr lang="cs-CZ" smtClean="0"/>
              <a:pPr/>
              <a:t>25.6.2016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DEAA9-25F8-4190-A816-EE6A67B131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9CF05-6A94-472F-BA95-80029E51C817}" type="datetime1">
              <a:rPr lang="cs-CZ" smtClean="0"/>
              <a:pPr/>
              <a:t>25.6.2016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DEAA9-25F8-4190-A816-EE6A67B131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665F7-BD4F-4BE9-8636-89C3ED9C6A2C}" type="datetime1">
              <a:rPr lang="cs-CZ" smtClean="0"/>
              <a:pPr/>
              <a:t>25.6.2016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DEAA9-25F8-4190-A816-EE6A67B131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F2568-67F3-4174-AB70-92BE9DA8F049}" type="datetime1">
              <a:rPr lang="cs-CZ" smtClean="0"/>
              <a:pPr/>
              <a:t>25.6.2016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DEAA9-25F8-4190-A816-EE6A67B131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E4FFC-185D-4D48-8B2B-3E444A31778C}" type="datetime1">
              <a:rPr lang="cs-CZ" smtClean="0"/>
              <a:pPr/>
              <a:t>25.6.2016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DEAA9-25F8-4190-A816-EE6A67B131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3E658-D818-4EA6-A0AB-28CA94FC6035}" type="datetime1">
              <a:rPr lang="cs-CZ" smtClean="0"/>
              <a:pPr/>
              <a:t>25.6.2016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DEAA9-25F8-4190-A816-EE6A67B131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0BC06-ECA4-48B7-82A0-5226061C1A58}" type="datetime1">
              <a:rPr lang="cs-CZ" smtClean="0"/>
              <a:pPr/>
              <a:t>25.6.2016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DEAA9-25F8-4190-A816-EE6A67B131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6A928-BFA9-4492-AC31-8A80F245A13F}" type="datetime1">
              <a:rPr lang="cs-CZ" smtClean="0"/>
              <a:pPr/>
              <a:t>25.6.2016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DEAA9-25F8-4190-A816-EE6A67B131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0E26F8-CD7D-48DA-A621-ABD8055249C9}" type="datetime1">
              <a:rPr lang="cs-CZ" smtClean="0"/>
              <a:pPr/>
              <a:t>25.6.2016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0DEAA9-25F8-4190-A816-EE6A67B13175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/>
          <a:srcRect l="10000" r="10000"/>
          <a:stretch>
            <a:fillRect/>
          </a:stretch>
        </p:blipFill>
        <p:spPr bwMode="auto">
          <a:xfrm>
            <a:off x="857224" y="500042"/>
            <a:ext cx="7429552" cy="5572165"/>
          </a:xfrm>
          <a:prstGeom prst="rect">
            <a:avLst/>
          </a:prstGeom>
          <a:noFill/>
          <a:ln w="88900">
            <a:solidFill>
              <a:schemeClr val="bg1"/>
            </a:solidFill>
            <a:round/>
            <a:headEnd/>
            <a:tailEnd/>
          </a:ln>
          <a:effectLst/>
        </p:spPr>
      </p:pic>
      <p:sp>
        <p:nvSpPr>
          <p:cNvPr id="7" name="Zástupný symbol pro text 6"/>
          <p:cNvSpPr>
            <a:spLocks noGrp="1"/>
          </p:cNvSpPr>
          <p:nvPr>
            <p:ph type="body" sz="half" idx="2"/>
          </p:nvPr>
        </p:nvSpPr>
        <p:spPr>
          <a:xfrm>
            <a:off x="3657600" y="6267428"/>
            <a:ext cx="5486400" cy="590572"/>
          </a:xfrm>
        </p:spPr>
        <p:txBody>
          <a:bodyPr/>
          <a:lstStyle/>
          <a:p>
            <a:r>
              <a:rPr lang="cs-CZ" dirty="0" smtClean="0"/>
              <a:t>              </a:t>
            </a:r>
            <a:r>
              <a:rPr lang="cs-CZ" dirty="0" smtClean="0">
                <a:solidFill>
                  <a:schemeClr val="bg1">
                    <a:lumMod val="50000"/>
                  </a:schemeClr>
                </a:solidFill>
                <a:effectLst>
                  <a:outerShdw dist="50800" sx="1000" sy="1000" algn="ctr" rotWithShape="0">
                    <a:srgbClr val="000000"/>
                  </a:outerShdw>
                </a:effectLst>
              </a:rPr>
              <a:t>Připravili: </a:t>
            </a:r>
            <a:r>
              <a:rPr lang="cs-CZ" dirty="0" err="1" smtClean="0">
                <a:solidFill>
                  <a:schemeClr val="bg1">
                    <a:lumMod val="50000"/>
                  </a:schemeClr>
                </a:solidFill>
                <a:effectLst>
                  <a:outerShdw dist="50800" sx="1000" sy="1000" algn="ctr" rotWithShape="0">
                    <a:srgbClr val="000000"/>
                  </a:outerShdw>
                </a:effectLst>
              </a:rPr>
              <a:t>Štechmüllerovi</a:t>
            </a:r>
            <a:r>
              <a:rPr lang="cs-CZ" dirty="0" smtClean="0">
                <a:solidFill>
                  <a:schemeClr val="bg1">
                    <a:lumMod val="50000"/>
                  </a:schemeClr>
                </a:solidFill>
                <a:effectLst>
                  <a:outerShdw dist="50800" sx="1000" sy="1000" algn="ctr" rotWithShape="0">
                    <a:srgbClr val="000000"/>
                  </a:outerShdw>
                </a:effectLst>
              </a:rPr>
              <a:t>, </a:t>
            </a:r>
            <a:r>
              <a:rPr lang="cs-CZ" dirty="0" err="1" smtClean="0">
                <a:solidFill>
                  <a:schemeClr val="bg1">
                    <a:lumMod val="50000"/>
                  </a:schemeClr>
                </a:solidFill>
                <a:effectLst>
                  <a:outerShdw dist="50800" sx="1000" sy="1000" algn="ctr" rotWithShape="0">
                    <a:srgbClr val="000000"/>
                  </a:outerShdw>
                </a:effectLst>
              </a:rPr>
              <a:t>Koukolíčkovi</a:t>
            </a:r>
            <a:r>
              <a:rPr lang="cs-CZ" dirty="0" smtClean="0">
                <a:solidFill>
                  <a:schemeClr val="bg1">
                    <a:lumMod val="50000"/>
                  </a:schemeClr>
                </a:solidFill>
                <a:effectLst>
                  <a:outerShdw dist="50800" sx="1000" sy="1000" algn="ctr" rotWithShape="0">
                    <a:srgbClr val="000000"/>
                  </a:outerShdw>
                </a:effectLst>
              </a:rPr>
              <a:t>, červen 2016</a:t>
            </a:r>
            <a:endParaRPr lang="cs-CZ" dirty="0">
              <a:solidFill>
                <a:schemeClr val="bg1">
                  <a:lumMod val="50000"/>
                </a:schemeClr>
              </a:solidFill>
              <a:effectLst>
                <a:outerShdw dist="50800" sx="1000" sy="1000" algn="ctr" rotWithShape="0">
                  <a:srgbClr val="000000"/>
                </a:outerShdw>
              </a:effectLst>
            </a:endParaRPr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DEAA9-25F8-4190-A816-EE6A67B13175}" type="slidenum">
              <a:rPr lang="cs-CZ" smtClean="0"/>
              <a:pPr/>
              <a:t>1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Štéchův</a:t>
            </a:r>
            <a:r>
              <a:rPr lang="cs-CZ" dirty="0" smtClean="0"/>
              <a:t> statek</a:t>
            </a:r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DEAA9-25F8-4190-A816-EE6A67B13175}" type="slidenum">
              <a:rPr lang="cs-CZ" smtClean="0"/>
              <a:pPr/>
              <a:t>10</a:t>
            </a:fld>
            <a:endParaRPr lang="cs-CZ"/>
          </a:p>
        </p:txBody>
      </p:sp>
      <p:pic>
        <p:nvPicPr>
          <p:cNvPr id="2050" name="Picture 2" descr="C:\Users\Honza\Desktop\presentace Ostrov\DSC0407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1571612"/>
            <a:ext cx="8595078" cy="4834732"/>
          </a:xfrm>
          <a:prstGeom prst="rect">
            <a:avLst/>
          </a:prstGeom>
          <a:noFill/>
          <a:ln w="88900"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Štéchův</a:t>
            </a:r>
            <a:r>
              <a:rPr lang="cs-CZ" dirty="0" smtClean="0"/>
              <a:t> statek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DEAA9-25F8-4190-A816-EE6A67B13175}" type="slidenum">
              <a:rPr lang="cs-CZ" smtClean="0"/>
              <a:pPr/>
              <a:t>11</a:t>
            </a:fld>
            <a:endParaRPr lang="cs-CZ"/>
          </a:p>
        </p:txBody>
      </p:sp>
      <p:pic>
        <p:nvPicPr>
          <p:cNvPr id="3074" name="Picture 2" descr="C:\Users\Honza\Desktop\presentace Ostrov\P505007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1357298"/>
            <a:ext cx="6946398" cy="5209799"/>
          </a:xfrm>
          <a:prstGeom prst="rect">
            <a:avLst/>
          </a:prstGeom>
          <a:noFill/>
          <a:ln w="88900"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Štéchův</a:t>
            </a:r>
            <a:r>
              <a:rPr lang="cs-CZ" dirty="0" smtClean="0"/>
              <a:t> statek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DEAA9-25F8-4190-A816-EE6A67B13175}" type="slidenum">
              <a:rPr lang="cs-CZ" smtClean="0"/>
              <a:pPr/>
              <a:t>12</a:t>
            </a:fld>
            <a:endParaRPr lang="cs-CZ"/>
          </a:p>
        </p:txBody>
      </p:sp>
      <p:sp>
        <p:nvSpPr>
          <p:cNvPr id="4098" name="AutoShape 2" descr="https://email.seznam.cz/download/j/w88Q1Cxmz9e9Res7KPlh-QAXVxZfs73ECL61FvS6i-ul46eb8hnD_jGEO069kMdaeJxTZuY/090620161099-1_resized.jpg"/>
          <p:cNvSpPr>
            <a:spLocks noChangeAspect="1" noChangeArrowheads="1"/>
          </p:cNvSpPr>
          <p:nvPr/>
        </p:nvSpPr>
        <p:spPr bwMode="auto">
          <a:xfrm>
            <a:off x="63500" y="-136525"/>
            <a:ext cx="8896350" cy="62579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4099" name="Picture 3" descr="C:\Users\Honza\Desktop\bbb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56016" y="1600201"/>
            <a:ext cx="6431967" cy="4329130"/>
          </a:xfrm>
          <a:prstGeom prst="rect">
            <a:avLst/>
          </a:prstGeom>
          <a:noFill/>
          <a:ln w="88900">
            <a:solidFill>
              <a:schemeClr val="bg1"/>
            </a:solidFill>
          </a:ln>
        </p:spPr>
      </p:pic>
      <p:sp>
        <p:nvSpPr>
          <p:cNvPr id="7" name="Zástupný symbol pro text 5"/>
          <p:cNvSpPr txBox="1">
            <a:spLocks/>
          </p:cNvSpPr>
          <p:nvPr/>
        </p:nvSpPr>
        <p:spPr>
          <a:xfrm>
            <a:off x="214282" y="6000768"/>
            <a:ext cx="8786842" cy="639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Highland – plemenný býk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err="1" smtClean="0"/>
              <a:t>Štéchův</a:t>
            </a:r>
            <a:r>
              <a:rPr lang="cs-CZ" dirty="0" smtClean="0"/>
              <a:t> statek</a:t>
            </a:r>
            <a:endParaRPr lang="cs-CZ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071538" y="1500174"/>
            <a:ext cx="7129222" cy="4277533"/>
          </a:xfrm>
          <a:prstGeom prst="rect">
            <a:avLst/>
          </a:prstGeom>
          <a:noFill/>
          <a:ln w="88900">
            <a:solidFill>
              <a:schemeClr val="bg1"/>
            </a:solidFill>
            <a:miter lim="800000"/>
            <a:headEnd/>
            <a:tailEnd/>
          </a:ln>
          <a:effectLst/>
        </p:spPr>
      </p:pic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DEAA9-25F8-4190-A816-EE6A67B13175}" type="slidenum">
              <a:rPr lang="cs-CZ" smtClean="0"/>
              <a:pPr/>
              <a:t>13</a:t>
            </a:fld>
            <a:endParaRPr lang="cs-CZ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4294967295"/>
          </p:nvPr>
        </p:nvSpPr>
        <p:spPr>
          <a:xfrm>
            <a:off x="214282" y="6000768"/>
            <a:ext cx="8786842" cy="63976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cs-CZ" dirty="0" err="1" smtClean="0"/>
              <a:t>Highland</a:t>
            </a:r>
            <a:r>
              <a:rPr lang="cs-CZ" dirty="0" smtClean="0"/>
              <a:t> – plemenný býk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Štéchův</a:t>
            </a:r>
            <a:r>
              <a:rPr lang="cs-CZ" dirty="0" smtClean="0"/>
              <a:t> statek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DEAA9-25F8-4190-A816-EE6A67B13175}" type="slidenum">
              <a:rPr lang="cs-CZ" smtClean="0"/>
              <a:pPr/>
              <a:t>14</a:t>
            </a:fld>
            <a:endParaRPr lang="cs-CZ"/>
          </a:p>
        </p:txBody>
      </p:sp>
      <p:pic>
        <p:nvPicPr>
          <p:cNvPr id="2050" name="Picture 2" descr="C:\Users\Honza\Desktop\presentace Ostrov\P21500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88900"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Štéchův</a:t>
            </a:r>
            <a:r>
              <a:rPr lang="cs-CZ" dirty="0" smtClean="0"/>
              <a:t> statek</a:t>
            </a:r>
            <a:endParaRPr lang="cs-CZ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>
          <a:xfrm>
            <a:off x="0" y="5929330"/>
            <a:ext cx="9144000" cy="642942"/>
          </a:xfrm>
        </p:spPr>
        <p:txBody>
          <a:bodyPr>
            <a:normAutofit/>
          </a:bodyPr>
          <a:lstStyle/>
          <a:p>
            <a:pPr algn="ctr"/>
            <a:r>
              <a:rPr lang="cs-CZ" sz="3200" b="0" dirty="0" smtClean="0"/>
              <a:t>Kamerunské ovce s jehňaty</a:t>
            </a:r>
            <a:endParaRPr lang="cs-CZ" sz="3200" b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DEAA9-25F8-4190-A816-EE6A67B13175}" type="slidenum">
              <a:rPr lang="cs-CZ" smtClean="0"/>
              <a:pPr/>
              <a:t>15</a:t>
            </a:fld>
            <a:endParaRPr lang="cs-CZ"/>
          </a:p>
        </p:txBody>
      </p:sp>
      <p:pic>
        <p:nvPicPr>
          <p:cNvPr id="6146" name="Picture 2" descr="C:\Users\Honza\Desktop\presentace Ostrov\DSC0415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500174"/>
            <a:ext cx="7620052" cy="4286280"/>
          </a:xfrm>
          <a:prstGeom prst="rect">
            <a:avLst/>
          </a:prstGeom>
          <a:noFill/>
          <a:ln w="88900"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Štéchův</a:t>
            </a:r>
            <a:r>
              <a:rPr lang="cs-CZ" dirty="0" smtClean="0"/>
              <a:t> statek</a:t>
            </a:r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DEAA9-25F8-4190-A816-EE6A67B13175}" type="slidenum">
              <a:rPr lang="cs-CZ" smtClean="0"/>
              <a:pPr/>
              <a:t>16</a:t>
            </a:fld>
            <a:endParaRPr lang="cs-CZ"/>
          </a:p>
        </p:txBody>
      </p:sp>
      <p:pic>
        <p:nvPicPr>
          <p:cNvPr id="9" name="Zástupný symbol pro obsah 8" descr="C:\Users\Honza\Desktop\presentace Ostrov\P2150010.JPG"/>
          <p:cNvPicPr>
            <a:picLocks noGrp="1"/>
          </p:cNvPicPr>
          <p:nvPr>
            <p:ph idx="1"/>
          </p:nvPr>
        </p:nvPicPr>
        <p:blipFill>
          <a:blip r:embed="rId2" cstate="print"/>
          <a:srcRect l="2975" r="7934" b="18543"/>
          <a:stretch>
            <a:fillRect/>
          </a:stretch>
        </p:blipFill>
        <p:spPr bwMode="auto">
          <a:xfrm>
            <a:off x="1271915" y="1600200"/>
            <a:ext cx="6600170" cy="4525963"/>
          </a:xfrm>
          <a:prstGeom prst="rect">
            <a:avLst/>
          </a:prstGeom>
          <a:noFill/>
          <a:ln w="88900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Štéchův</a:t>
            </a:r>
            <a:r>
              <a:rPr lang="cs-CZ" dirty="0" smtClean="0"/>
              <a:t> statek</a:t>
            </a:r>
            <a:endParaRPr lang="cs-CZ" dirty="0"/>
          </a:p>
        </p:txBody>
      </p:sp>
      <p:sp>
        <p:nvSpPr>
          <p:cNvPr id="10" name="Zástupný symbol pro text 9"/>
          <p:cNvSpPr>
            <a:spLocks noGrp="1"/>
          </p:cNvSpPr>
          <p:nvPr>
            <p:ph type="body" idx="1"/>
          </p:nvPr>
        </p:nvSpPr>
        <p:spPr>
          <a:xfrm>
            <a:off x="500034" y="5929330"/>
            <a:ext cx="8258204" cy="714380"/>
          </a:xfrm>
        </p:spPr>
        <p:txBody>
          <a:bodyPr>
            <a:noAutofit/>
          </a:bodyPr>
          <a:lstStyle/>
          <a:p>
            <a:pPr algn="ctr"/>
            <a:r>
              <a:rPr lang="cs-CZ" sz="3200" b="0" dirty="0" smtClean="0"/>
              <a:t>Kamerunské ovce – manipulace se stádem pomocí psa</a:t>
            </a:r>
            <a:endParaRPr lang="cs-CZ" sz="3200" b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DEAA9-25F8-4190-A816-EE6A67B13175}" type="slidenum">
              <a:rPr lang="cs-CZ" smtClean="0"/>
              <a:pPr/>
              <a:t>17</a:t>
            </a:fld>
            <a:endParaRPr lang="cs-CZ" dirty="0"/>
          </a:p>
        </p:txBody>
      </p:sp>
      <p:pic>
        <p:nvPicPr>
          <p:cNvPr id="14" name="Obrázek 13"/>
          <p:cNvPicPr/>
          <p:nvPr/>
        </p:nvPicPr>
        <p:blipFill>
          <a:blip r:embed="rId2" cstate="print"/>
          <a:srcRect l="5952" t="15705" r="5258" b="7972"/>
          <a:stretch>
            <a:fillRect/>
          </a:stretch>
        </p:blipFill>
        <p:spPr bwMode="auto">
          <a:xfrm>
            <a:off x="285720" y="1285860"/>
            <a:ext cx="8501122" cy="4214842"/>
          </a:xfrm>
          <a:prstGeom prst="rect">
            <a:avLst/>
          </a:prstGeom>
          <a:noFill/>
          <a:ln w="88900">
            <a:solidFill>
              <a:schemeClr val="bg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Štéchův</a:t>
            </a:r>
            <a:r>
              <a:rPr lang="cs-CZ" dirty="0" smtClean="0"/>
              <a:t> statek</a:t>
            </a:r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DEAA9-25F8-4190-A816-EE6A67B13175}" type="slidenum">
              <a:rPr lang="cs-CZ" smtClean="0"/>
              <a:pPr/>
              <a:t>18</a:t>
            </a:fld>
            <a:endParaRPr lang="cs-CZ"/>
          </a:p>
        </p:txBody>
      </p:sp>
      <p:pic>
        <p:nvPicPr>
          <p:cNvPr id="15" name="Zástupný symbol pro obsah 14" descr="C:\Users\Honza\Desktop\presentace Ostrov\04072012046.jpg"/>
          <p:cNvPicPr>
            <a:picLocks noGrp="1"/>
          </p:cNvPicPr>
          <p:nvPr>
            <p:ph sz="half" idx="2"/>
          </p:nvPr>
        </p:nvPicPr>
        <p:blipFill>
          <a:blip r:embed="rId2" cstate="print"/>
          <a:srcRect b="7587"/>
          <a:stretch>
            <a:fillRect/>
          </a:stretch>
        </p:blipFill>
        <p:spPr bwMode="auto">
          <a:xfrm>
            <a:off x="928662" y="1428736"/>
            <a:ext cx="7358114" cy="4929222"/>
          </a:xfrm>
          <a:prstGeom prst="rect">
            <a:avLst/>
          </a:prstGeom>
          <a:noFill/>
          <a:ln w="88900"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Štéchův</a:t>
            </a:r>
            <a:r>
              <a:rPr lang="cs-CZ" dirty="0" smtClean="0"/>
              <a:t> statek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357158" y="6218238"/>
            <a:ext cx="8543956" cy="425472"/>
          </a:xfrm>
        </p:spPr>
        <p:txBody>
          <a:bodyPr>
            <a:normAutofit lnSpcReduction="10000"/>
          </a:bodyPr>
          <a:lstStyle/>
          <a:p>
            <a:pPr algn="ctr"/>
            <a:r>
              <a:rPr lang="cs-CZ" b="0" dirty="0" smtClean="0"/>
              <a:t>Díky statku je v Ostrově více zvířat než obyvatel </a:t>
            </a:r>
            <a:r>
              <a:rPr lang="cs-CZ" b="0" dirty="0" smtClean="0">
                <a:sym typeface="Wingdings" pitchFamily="2" charset="2"/>
              </a:rPr>
              <a:t></a:t>
            </a:r>
            <a:endParaRPr lang="cs-CZ" b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DEAA9-25F8-4190-A816-EE6A67B13175}" type="slidenum">
              <a:rPr lang="cs-CZ" smtClean="0"/>
              <a:pPr/>
              <a:t>19</a:t>
            </a:fld>
            <a:endParaRPr lang="cs-CZ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357298"/>
            <a:ext cx="3536181" cy="4714908"/>
          </a:xfrm>
          <a:prstGeom prst="rect">
            <a:avLst/>
          </a:prstGeom>
          <a:noFill/>
          <a:ln w="88900">
            <a:solidFill>
              <a:schemeClr val="bg1"/>
            </a:solidFill>
            <a:round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385873"/>
            <a:ext cx="3643338" cy="2186003"/>
          </a:xfrm>
          <a:prstGeom prst="rect">
            <a:avLst/>
          </a:prstGeom>
          <a:noFill/>
          <a:ln w="88900">
            <a:solidFill>
              <a:schemeClr val="bg1"/>
            </a:solidFill>
            <a:round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3829079"/>
            <a:ext cx="3643338" cy="2186003"/>
          </a:xfrm>
          <a:prstGeom prst="rect">
            <a:avLst/>
          </a:prstGeom>
          <a:noFill/>
          <a:ln w="88900">
            <a:solidFill>
              <a:schemeClr val="bg1"/>
            </a:solidFill>
            <a:round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Základní informace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285860"/>
            <a:ext cx="9144000" cy="5329262"/>
          </a:xfrm>
        </p:spPr>
        <p:txBody>
          <a:bodyPr>
            <a:normAutofit/>
          </a:bodyPr>
          <a:lstStyle/>
          <a:p>
            <a:r>
              <a:rPr lang="cs-CZ" sz="2800" dirty="0" smtClean="0"/>
              <a:t>Ostrov se nachází 1 km severozápadně od </a:t>
            </a:r>
            <a:r>
              <a:rPr lang="cs-CZ" sz="2800" dirty="0" err="1" smtClean="0"/>
              <a:t>Ouběnic</a:t>
            </a:r>
            <a:r>
              <a:rPr lang="cs-CZ" sz="2800" dirty="0"/>
              <a:t> </a:t>
            </a:r>
            <a:endParaRPr lang="cs-CZ" sz="2800" dirty="0" smtClean="0"/>
          </a:p>
          <a:p>
            <a:r>
              <a:rPr lang="cs-CZ" sz="2800" dirty="0" smtClean="0"/>
              <a:t>Rozloha katastrálního území Ostrov u </a:t>
            </a:r>
            <a:r>
              <a:rPr lang="cs-CZ" sz="2800" dirty="0" err="1" smtClean="0"/>
              <a:t>Ouběnice</a:t>
            </a:r>
            <a:r>
              <a:rPr lang="cs-CZ" sz="2800" dirty="0" smtClean="0"/>
              <a:t> je 1,54 km</a:t>
            </a:r>
            <a:r>
              <a:rPr lang="cs-CZ" sz="2800" baseline="30000" dirty="0" smtClean="0"/>
              <a:t>2</a:t>
            </a:r>
          </a:p>
          <a:p>
            <a:r>
              <a:rPr lang="cs-CZ" sz="2800" dirty="0" smtClean="0"/>
              <a:t>Vesnicí protéká Lhotecký potok.</a:t>
            </a:r>
          </a:p>
          <a:p>
            <a:endParaRPr lang="cs-CZ" sz="2800" baseline="30000" dirty="0" smtClean="0"/>
          </a:p>
          <a:p>
            <a:endParaRPr lang="cs-CZ" sz="28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DEAA9-25F8-4190-A816-EE6A67B13175}" type="slidenum">
              <a:rPr lang="cs-CZ" smtClean="0"/>
              <a:pPr/>
              <a:t>2</a:t>
            </a:fld>
            <a:endParaRPr lang="cs-CZ"/>
          </a:p>
        </p:txBody>
      </p:sp>
      <p:pic>
        <p:nvPicPr>
          <p:cNvPr id="5" name="Zástupný symbol pro obsah 6" descr="20160607_1126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43042" y="3071810"/>
            <a:ext cx="6000792" cy="3600474"/>
          </a:xfrm>
          <a:prstGeom prst="rect">
            <a:avLst/>
          </a:prstGeom>
          <a:ln w="88900"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Co trápí občany Ostrova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428736"/>
            <a:ext cx="8258204" cy="2643207"/>
          </a:xfrm>
        </p:spPr>
        <p:txBody>
          <a:bodyPr>
            <a:normAutofit lnSpcReduction="10000"/>
          </a:bodyPr>
          <a:lstStyle/>
          <a:p>
            <a:r>
              <a:rPr lang="cs-CZ" sz="2800" dirty="0" smtClean="0"/>
              <a:t>Chybějící chodníky</a:t>
            </a:r>
          </a:p>
          <a:p>
            <a:r>
              <a:rPr lang="cs-CZ" sz="2800" dirty="0" smtClean="0"/>
              <a:t>Vysoká hustota provozu ve špičkách - zejména v pátek odpoledne a v neděli večer</a:t>
            </a:r>
          </a:p>
          <a:p>
            <a:r>
              <a:rPr lang="cs-CZ" sz="2800" dirty="0" smtClean="0"/>
              <a:t>Auta projíždějící vysokou rychlostí (plán výstavby kruhové křižovatky případně zbudování nájezdů, které budou nutit řidiče ke snížení rychlosti)</a:t>
            </a:r>
          </a:p>
          <a:p>
            <a:endParaRPr lang="cs-CZ" dirty="0"/>
          </a:p>
        </p:txBody>
      </p:sp>
      <p:pic>
        <p:nvPicPr>
          <p:cNvPr id="6" name="Zástupný symbol pro obsah 5" descr="20160607_11260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2357422" y="4143380"/>
            <a:ext cx="4262467" cy="2557480"/>
          </a:xfrm>
          <a:ln w="88900">
            <a:solidFill>
              <a:schemeClr val="bg1"/>
            </a:solidFill>
          </a:ln>
        </p:spPr>
      </p:pic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DEAA9-25F8-4190-A816-EE6A67B13175}" type="slidenum">
              <a:rPr lang="cs-CZ" smtClean="0"/>
              <a:pPr/>
              <a:t>20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Co trápí občany Ostrova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58204" cy="2257427"/>
          </a:xfrm>
        </p:spPr>
        <p:txBody>
          <a:bodyPr/>
          <a:lstStyle/>
          <a:p>
            <a:r>
              <a:rPr lang="cs-CZ" dirty="0" smtClean="0"/>
              <a:t>Chybějící spojení pro pěší s ostatními vesnicemi v okolí (polní cesty apod.) – z obce se lze dostat jen po silnici.</a:t>
            </a:r>
          </a:p>
          <a:p>
            <a:r>
              <a:rPr lang="cs-CZ" dirty="0" smtClean="0"/>
              <a:t>Tvar nádob na třídění odpad – úzké otvory</a:t>
            </a:r>
          </a:p>
          <a:p>
            <a:endParaRPr lang="cs-CZ" dirty="0"/>
          </a:p>
        </p:txBody>
      </p:sp>
      <p:pic>
        <p:nvPicPr>
          <p:cNvPr id="9" name="Zástupný symbol pro obsah 8" descr="20160607_11265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2143108" y="3714752"/>
            <a:ext cx="4714908" cy="2828945"/>
          </a:xfrm>
          <a:ln w="88900">
            <a:solidFill>
              <a:schemeClr val="bg1"/>
            </a:solidFill>
          </a:ln>
        </p:spPr>
      </p:pic>
      <p:sp>
        <p:nvSpPr>
          <p:cNvPr id="10" name="Zástupný symbol pro číslo snímku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DEAA9-25F8-4190-A816-EE6A67B13175}" type="slidenum">
              <a:rPr lang="cs-CZ" smtClean="0"/>
              <a:pPr/>
              <a:t>21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Co by se dalo v obci vylepšit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58204" cy="5257800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Kromě nové podoby křižovatky (ať již kruhový objezd nebo nájezdy), která by měla být osázena květinami, by mohla projít stavební úpravou i stávající autobusová zastávka. </a:t>
            </a:r>
          </a:p>
          <a:p>
            <a:pPr>
              <a:buNone/>
            </a:pPr>
            <a:r>
              <a:rPr lang="cs-CZ" dirty="0" smtClean="0"/>
              <a:t>	Pěkné mají například v nedalekém Svatém Poli.</a:t>
            </a:r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sz="1800" dirty="0" smtClean="0"/>
          </a:p>
          <a:p>
            <a:pPr>
              <a:buNone/>
            </a:pPr>
            <a:r>
              <a:rPr lang="cs-CZ" sz="1800" dirty="0" smtClean="0"/>
              <a:t>			</a:t>
            </a:r>
          </a:p>
          <a:p>
            <a:pPr>
              <a:buNone/>
            </a:pPr>
            <a:endParaRPr lang="cs-CZ" sz="1800" dirty="0" smtClean="0"/>
          </a:p>
          <a:p>
            <a:pPr>
              <a:buNone/>
            </a:pPr>
            <a:r>
              <a:rPr lang="cs-CZ" sz="1800" dirty="0" smtClean="0"/>
              <a:t>			Ostrov				Svaté Pole</a:t>
            </a:r>
            <a:endParaRPr lang="cs-CZ" sz="1800" dirty="0"/>
          </a:p>
        </p:txBody>
      </p:sp>
      <p:pic>
        <p:nvPicPr>
          <p:cNvPr id="5" name="Zástupný symbol pro obsah 4" descr="20160607_112733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714347" y="4143380"/>
            <a:ext cx="3571901" cy="2143140"/>
          </a:xfrm>
          <a:ln w="88900">
            <a:solidFill>
              <a:schemeClr val="bg1"/>
            </a:solidFill>
          </a:ln>
        </p:spPr>
      </p:pic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DEAA9-25F8-4190-A816-EE6A67B13175}" type="slidenum">
              <a:rPr lang="cs-CZ" smtClean="0"/>
              <a:pPr/>
              <a:t>22</a:t>
            </a:fld>
            <a:endParaRPr lang="cs-CZ"/>
          </a:p>
        </p:txBody>
      </p:sp>
      <p:sp>
        <p:nvSpPr>
          <p:cNvPr id="13314" name="AutoShape 2" descr="https://email.seznam.cz/download/j/HaKkCsUovy3KpR9K2ozfLwrdwShyy0sXHqX0FCnScunv8QAHyFMbKCs-rYC3SjmMclbFmPw/20160609_130432_resized.jpg"/>
          <p:cNvSpPr>
            <a:spLocks noChangeAspect="1" noChangeArrowheads="1"/>
          </p:cNvSpPr>
          <p:nvPr/>
        </p:nvSpPr>
        <p:spPr bwMode="auto">
          <a:xfrm>
            <a:off x="63500" y="-136525"/>
            <a:ext cx="9601200" cy="57626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8" name="Obrázek 7" descr="C:\Users\Honza\Desktop\kk.jpg"/>
          <p:cNvPicPr/>
          <p:nvPr/>
        </p:nvPicPr>
        <p:blipFill>
          <a:blip r:embed="rId3" cstate="print"/>
          <a:srcRect l="9091" t="3306" r="20331" b="5510"/>
          <a:stretch>
            <a:fillRect/>
          </a:stretch>
        </p:blipFill>
        <p:spPr bwMode="auto">
          <a:xfrm>
            <a:off x="4857752" y="4071942"/>
            <a:ext cx="3286148" cy="2214578"/>
          </a:xfrm>
          <a:prstGeom prst="rect">
            <a:avLst/>
          </a:prstGeom>
          <a:noFill/>
          <a:ln w="88900">
            <a:solidFill>
              <a:schemeClr val="bg1"/>
            </a:solidFill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Ostrov - zima 2016</a:t>
            </a:r>
            <a:endParaRPr lang="cs-CZ" dirty="0"/>
          </a:p>
        </p:txBody>
      </p:sp>
      <p:pic>
        <p:nvPicPr>
          <p:cNvPr id="5" name="Zástupný symbol pro obsah 4" descr="DSC0474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20981" y="1643050"/>
            <a:ext cx="7882271" cy="4429156"/>
          </a:xfrm>
          <a:ln w="88900">
            <a:solidFill>
              <a:schemeClr val="bg1"/>
            </a:solidFill>
          </a:ln>
        </p:spPr>
      </p:pic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DEAA9-25F8-4190-A816-EE6A67B13175}" type="slidenum">
              <a:rPr lang="cs-CZ" smtClean="0"/>
              <a:pPr/>
              <a:t>23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Ostrov - zima 2016</a:t>
            </a:r>
            <a:endParaRPr lang="cs-CZ" dirty="0"/>
          </a:p>
        </p:txBody>
      </p:sp>
      <p:pic>
        <p:nvPicPr>
          <p:cNvPr id="6" name="Zástupný symbol pro obsah 5" descr="IMG-20160301-WA00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1428736"/>
            <a:ext cx="8490442" cy="5095832"/>
          </a:xfrm>
          <a:ln w="88900">
            <a:solidFill>
              <a:schemeClr val="bg1"/>
            </a:solidFill>
          </a:ln>
        </p:spPr>
      </p:pic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DEAA9-25F8-4190-A816-EE6A67B13175}" type="slidenum">
              <a:rPr lang="cs-CZ" smtClean="0"/>
              <a:pPr/>
              <a:t>24</a:t>
            </a:fld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Ostrov - zima 2016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DEAA9-25F8-4190-A816-EE6A67B13175}" type="slidenum">
              <a:rPr lang="cs-CZ" smtClean="0"/>
              <a:pPr/>
              <a:t>25</a:t>
            </a:fld>
            <a:endParaRPr lang="cs-CZ"/>
          </a:p>
        </p:txBody>
      </p:sp>
      <p:pic>
        <p:nvPicPr>
          <p:cNvPr id="6" name="Picture 4" descr="C:\Users\Honza\Desktop\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2172" y="1357298"/>
            <a:ext cx="3669761" cy="5357850"/>
          </a:xfrm>
          <a:prstGeom prst="rect">
            <a:avLst/>
          </a:prstGeom>
          <a:noFill/>
          <a:ln w="88900">
            <a:solidFill>
              <a:schemeClr val="bg1"/>
            </a:solidFill>
          </a:ln>
        </p:spPr>
      </p:pic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lum bright="6000"/>
          </a:blip>
          <a:srcRect/>
          <a:stretch>
            <a:fillRect/>
          </a:stretch>
        </p:blipFill>
        <p:spPr bwMode="auto">
          <a:xfrm>
            <a:off x="4357686" y="1357298"/>
            <a:ext cx="4429156" cy="2583674"/>
          </a:xfrm>
          <a:prstGeom prst="rect">
            <a:avLst/>
          </a:prstGeom>
          <a:noFill/>
          <a:ln w="88900" cap="flat">
            <a:solidFill>
              <a:schemeClr val="bg1"/>
            </a:solidFill>
            <a:round/>
            <a:headEnd/>
            <a:tailEnd/>
          </a:ln>
          <a:effectLst/>
        </p:spPr>
      </p:pic>
      <p:pic>
        <p:nvPicPr>
          <p:cNvPr id="3075" name="Picture 3" descr="C:\Users\Honza\Desktop\Ivet telefon\Nový telefon\Camera staženo 7.4.2016\Ostriv zima\DSC047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4183564"/>
            <a:ext cx="4500594" cy="2531584"/>
          </a:xfrm>
          <a:prstGeom prst="rect">
            <a:avLst/>
          </a:prstGeom>
          <a:noFill/>
          <a:ln w="88900"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Ostrov – léto 2016</a:t>
            </a:r>
            <a:endParaRPr lang="cs-CZ" dirty="0"/>
          </a:p>
        </p:txBody>
      </p:sp>
      <p:pic>
        <p:nvPicPr>
          <p:cNvPr id="5" name="Zástupný symbol pro obsah 4" descr="20160607_1123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1428736"/>
            <a:ext cx="8575499" cy="5143536"/>
          </a:xfrm>
          <a:ln w="88900">
            <a:solidFill>
              <a:schemeClr val="bg1"/>
            </a:solidFill>
          </a:ln>
        </p:spPr>
      </p:pic>
      <p:sp>
        <p:nvSpPr>
          <p:cNvPr id="11" name="Zástupný symbol pro číslo snímku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DEAA9-25F8-4190-A816-EE6A67B13175}" type="slidenum">
              <a:rPr lang="cs-CZ" smtClean="0"/>
              <a:pPr/>
              <a:t>26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Ostrov – léto 2016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DEAA9-25F8-4190-A816-EE6A67B13175}" type="slidenum">
              <a:rPr lang="cs-CZ" smtClean="0"/>
              <a:pPr/>
              <a:t>27</a:t>
            </a:fld>
            <a:endParaRPr lang="cs-CZ"/>
          </a:p>
        </p:txBody>
      </p:sp>
      <p:pic>
        <p:nvPicPr>
          <p:cNvPr id="6" name="Picture 3" descr="C:\Users\Honza\Desktop\Ivet telefon\Nový telefon\Camera staženo 7.4.2016\Ostrov léto\20160607_11241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111225" y="1960949"/>
            <a:ext cx="5207828" cy="4143405"/>
          </a:xfrm>
          <a:prstGeom prst="rect">
            <a:avLst/>
          </a:prstGeom>
          <a:noFill/>
          <a:ln w="88900">
            <a:solidFill>
              <a:schemeClr val="bg1"/>
            </a:solidFill>
          </a:ln>
        </p:spPr>
      </p:pic>
      <p:pic>
        <p:nvPicPr>
          <p:cNvPr id="7" name="Picture 2" descr="C:\Users\Honza\Desktop\Ivet telefon\Nový telefon\Camera staženo 7.4.2016\Ostrov léto\20160607_11264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247545" y="2148461"/>
            <a:ext cx="5196336" cy="3794162"/>
          </a:xfrm>
          <a:prstGeom prst="rect">
            <a:avLst/>
          </a:prstGeom>
          <a:noFill/>
          <a:ln w="88900"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Ostrov – léto 2016</a:t>
            </a:r>
            <a:endParaRPr lang="cs-CZ" dirty="0"/>
          </a:p>
        </p:txBody>
      </p:sp>
      <p:pic>
        <p:nvPicPr>
          <p:cNvPr id="6" name="Zástupný symbol pro obsah 7" descr="20160607_11233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1500174"/>
            <a:ext cx="8322337" cy="4996630"/>
          </a:xfrm>
          <a:ln w="88900">
            <a:solidFill>
              <a:schemeClr val="bg1"/>
            </a:solidFill>
          </a:ln>
        </p:spPr>
      </p:pic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DEAA9-25F8-4190-A816-EE6A67B13175}" type="slidenum">
              <a:rPr lang="cs-CZ" smtClean="0"/>
              <a:pPr/>
              <a:t>28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8596" y="857232"/>
            <a:ext cx="8229600" cy="500066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Jak se Ostrov časem měnil</a:t>
            </a:r>
            <a:endParaRPr lang="cs-CZ" dirty="0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idx="1"/>
          </p:nvPr>
        </p:nvSpPr>
        <p:spPr>
          <a:xfrm>
            <a:off x="428596" y="5786454"/>
            <a:ext cx="8358246" cy="639762"/>
          </a:xfrm>
        </p:spPr>
        <p:txBody>
          <a:bodyPr/>
          <a:lstStyle/>
          <a:p>
            <a:r>
              <a:rPr lang="cs-CZ" dirty="0" smtClean="0"/>
              <a:t>                      1920                                              2016</a:t>
            </a:r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282" y="2285992"/>
            <a:ext cx="4268151" cy="2997454"/>
          </a:xfrm>
          <a:ln w="88900">
            <a:solidFill>
              <a:schemeClr val="bg1"/>
            </a:solidFill>
          </a:ln>
        </p:spPr>
      </p:pic>
      <p:pic>
        <p:nvPicPr>
          <p:cNvPr id="7" name="Zástupný symbol pro obsah 6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4876" y="2285992"/>
            <a:ext cx="4039985" cy="3029989"/>
          </a:xfrm>
          <a:ln w="88900">
            <a:solidFill>
              <a:schemeClr val="bg1"/>
            </a:solidFill>
          </a:ln>
        </p:spPr>
      </p:pic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DEAA9-25F8-4190-A816-EE6A67B13175}" type="slidenum">
              <a:rPr lang="cs-CZ" smtClean="0"/>
              <a:pPr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569784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Základní informace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71472" y="1643050"/>
            <a:ext cx="8229600" cy="5043510"/>
          </a:xfrm>
        </p:spPr>
        <p:txBody>
          <a:bodyPr>
            <a:normAutofit/>
          </a:bodyPr>
          <a:lstStyle/>
          <a:p>
            <a:r>
              <a:rPr lang="cs-CZ" dirty="0" smtClean="0"/>
              <a:t>Je zde 17 domů, ve kterých trvale žije okolo třiceti obyvatel. </a:t>
            </a:r>
          </a:p>
          <a:p>
            <a:r>
              <a:rPr lang="cs-CZ" dirty="0" smtClean="0"/>
              <a:t>V průběhu posledního roku čelil Ostrov prudkému nárůstu obyvatel </a:t>
            </a:r>
          </a:p>
          <a:p>
            <a:pPr>
              <a:buNone/>
            </a:pPr>
            <a:r>
              <a:rPr lang="cs-CZ" dirty="0" smtClean="0"/>
              <a:t>			– &gt; navýšení o 7 % </a:t>
            </a:r>
            <a:r>
              <a:rPr lang="cs-CZ" dirty="0" smtClean="0">
                <a:sym typeface="Wingdings" pitchFamily="2" charset="2"/>
              </a:rPr>
              <a:t></a:t>
            </a:r>
            <a:endParaRPr lang="cs-CZ" dirty="0" smtClean="0"/>
          </a:p>
          <a:p>
            <a:r>
              <a:rPr lang="cs-CZ" dirty="0" smtClean="0"/>
              <a:t>Malý počet obyvatel vede k tomu, že se všichni známe osobně a ve vsi panují dobré sousedské vztahy. </a:t>
            </a:r>
          </a:p>
          <a:p>
            <a:pPr>
              <a:buNone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DEAA9-25F8-4190-A816-EE6A67B13175}" type="slidenum">
              <a:rPr lang="cs-CZ" smtClean="0"/>
              <a:pPr/>
              <a:t>3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8596" y="571480"/>
            <a:ext cx="8229600" cy="1143000"/>
          </a:xfrm>
        </p:spPr>
        <p:txBody>
          <a:bodyPr>
            <a:normAutofit/>
          </a:bodyPr>
          <a:lstStyle/>
          <a:p>
            <a:r>
              <a:rPr lang="cs-CZ" sz="4000" dirty="0" smtClean="0"/>
              <a:t>Jak se Ostrov časem měnil</a:t>
            </a:r>
            <a:endParaRPr lang="cs-CZ" sz="4000" dirty="0"/>
          </a:p>
        </p:txBody>
      </p:sp>
      <p:sp>
        <p:nvSpPr>
          <p:cNvPr id="10" name="Zástupný symbol pro text 9"/>
          <p:cNvSpPr>
            <a:spLocks noGrp="1"/>
          </p:cNvSpPr>
          <p:nvPr>
            <p:ph type="body" idx="1"/>
          </p:nvPr>
        </p:nvSpPr>
        <p:spPr>
          <a:xfrm>
            <a:off x="928662" y="5786454"/>
            <a:ext cx="7929618" cy="639762"/>
          </a:xfrm>
        </p:spPr>
        <p:txBody>
          <a:bodyPr/>
          <a:lstStyle/>
          <a:p>
            <a:r>
              <a:rPr lang="cs-CZ" dirty="0" smtClean="0"/>
              <a:t>                  1978                                                 2016</a:t>
            </a:r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9084" y="2571744"/>
            <a:ext cx="4361478" cy="2857520"/>
          </a:xfrm>
          <a:ln w="88900">
            <a:solidFill>
              <a:schemeClr val="bg1"/>
            </a:solidFill>
          </a:ln>
        </p:spPr>
      </p:pic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DEAA9-25F8-4190-A816-EE6A67B13175}" type="slidenum">
              <a:rPr lang="cs-CZ" smtClean="0"/>
              <a:pPr/>
              <a:t>30</a:t>
            </a:fld>
            <a:endParaRPr lang="cs-CZ"/>
          </a:p>
        </p:txBody>
      </p:sp>
      <p:pic>
        <p:nvPicPr>
          <p:cNvPr id="9" name="Obrázek 8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="" val="0"/>
              </a:ext>
            </a:extLst>
          </a:blip>
          <a:srcRect l="2892" t="33232" r="44474" b="26425"/>
          <a:stretch>
            <a:fillRect/>
          </a:stretch>
        </p:blipFill>
        <p:spPr>
          <a:xfrm>
            <a:off x="4786314" y="2571744"/>
            <a:ext cx="4143404" cy="2857520"/>
          </a:xfrm>
          <a:prstGeom prst="rect">
            <a:avLst/>
          </a:prstGeom>
          <a:ln w="889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573613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8596" y="571480"/>
            <a:ext cx="8229600" cy="1143000"/>
          </a:xfrm>
        </p:spPr>
        <p:txBody>
          <a:bodyPr>
            <a:normAutofit/>
          </a:bodyPr>
          <a:lstStyle/>
          <a:p>
            <a:r>
              <a:rPr lang="cs-CZ" sz="4000" dirty="0" smtClean="0"/>
              <a:t>Jak se Ostrov časem měnil</a:t>
            </a:r>
            <a:endParaRPr lang="cs-CZ" sz="4000" dirty="0"/>
          </a:p>
        </p:txBody>
      </p:sp>
      <p:sp>
        <p:nvSpPr>
          <p:cNvPr id="10" name="Zástupný symbol pro text 9"/>
          <p:cNvSpPr>
            <a:spLocks noGrp="1"/>
          </p:cNvSpPr>
          <p:nvPr>
            <p:ph type="body" idx="1"/>
          </p:nvPr>
        </p:nvSpPr>
        <p:spPr>
          <a:xfrm>
            <a:off x="928662" y="5786454"/>
            <a:ext cx="7929618" cy="639762"/>
          </a:xfrm>
        </p:spPr>
        <p:txBody>
          <a:bodyPr/>
          <a:lstStyle/>
          <a:p>
            <a:r>
              <a:rPr lang="cs-CZ" dirty="0" smtClean="0"/>
              <a:t>                  1978                                                 2016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DEAA9-25F8-4190-A816-EE6A67B13175}" type="slidenum">
              <a:rPr lang="cs-CZ" smtClean="0"/>
              <a:pPr/>
              <a:t>31</a:t>
            </a:fld>
            <a:endParaRPr lang="cs-CZ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2500306"/>
            <a:ext cx="4040188" cy="2786082"/>
          </a:xfrm>
          <a:prstGeom prst="rect">
            <a:avLst/>
          </a:prstGeom>
          <a:noFill/>
          <a:ln w="88900">
            <a:solidFill>
              <a:schemeClr val="bg1"/>
            </a:solidFill>
            <a:round/>
            <a:headEnd/>
            <a:tailEnd/>
          </a:ln>
          <a:effectLst/>
        </p:spPr>
      </p:pic>
      <p:pic>
        <p:nvPicPr>
          <p:cNvPr id="14" name="Obrázek 13"/>
          <p:cNvPicPr/>
          <p:nvPr/>
        </p:nvPicPr>
        <p:blipFill>
          <a:blip r:embed="rId3"/>
          <a:srcRect t="7154" r="7309"/>
          <a:stretch>
            <a:fillRect/>
          </a:stretch>
        </p:blipFill>
        <p:spPr bwMode="auto">
          <a:xfrm>
            <a:off x="4786314" y="2500306"/>
            <a:ext cx="4143693" cy="2786082"/>
          </a:xfrm>
          <a:prstGeom prst="rect">
            <a:avLst/>
          </a:prstGeom>
          <a:noFill/>
          <a:ln w="88900">
            <a:solidFill>
              <a:schemeClr val="bg1"/>
            </a:solidFill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573613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0034" y="714356"/>
            <a:ext cx="8229600" cy="1143000"/>
          </a:xfrm>
        </p:spPr>
        <p:txBody>
          <a:bodyPr>
            <a:normAutofit/>
          </a:bodyPr>
          <a:lstStyle/>
          <a:p>
            <a:r>
              <a:rPr lang="cs-CZ" sz="4000" dirty="0" smtClean="0"/>
              <a:t>Jak se Ostrov časem měnil</a:t>
            </a:r>
            <a:endParaRPr lang="cs-CZ" sz="4000" dirty="0"/>
          </a:p>
        </p:txBody>
      </p:sp>
      <p:sp>
        <p:nvSpPr>
          <p:cNvPr id="10" name="Zástupný symbol pro text 9"/>
          <p:cNvSpPr>
            <a:spLocks noGrp="1"/>
          </p:cNvSpPr>
          <p:nvPr>
            <p:ph type="body" idx="1"/>
          </p:nvPr>
        </p:nvSpPr>
        <p:spPr>
          <a:xfrm>
            <a:off x="928662" y="5786454"/>
            <a:ext cx="7929618" cy="639762"/>
          </a:xfrm>
        </p:spPr>
        <p:txBody>
          <a:bodyPr/>
          <a:lstStyle/>
          <a:p>
            <a:r>
              <a:rPr lang="cs-CZ" dirty="0" smtClean="0"/>
              <a:t>                  1978                                                 2016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DEAA9-25F8-4190-A816-EE6A67B13175}" type="slidenum">
              <a:rPr lang="cs-CZ" smtClean="0"/>
              <a:pPr/>
              <a:t>32</a:t>
            </a:fld>
            <a:endParaRPr lang="cs-CZ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46559" y="2428868"/>
            <a:ext cx="4222225" cy="3071834"/>
          </a:xfrm>
          <a:prstGeom prst="rect">
            <a:avLst/>
          </a:prstGeom>
          <a:noFill/>
          <a:ln w="88900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13" name="Obrázek 12"/>
          <p:cNvPicPr/>
          <p:nvPr/>
        </p:nvPicPr>
        <p:blipFill>
          <a:blip r:embed="rId3"/>
          <a:srcRect l="16468" t="5098" r="1662" b="3137"/>
          <a:stretch>
            <a:fillRect/>
          </a:stretch>
        </p:blipFill>
        <p:spPr bwMode="auto">
          <a:xfrm>
            <a:off x="4714876" y="2428868"/>
            <a:ext cx="4143404" cy="3071834"/>
          </a:xfrm>
          <a:prstGeom prst="rect">
            <a:avLst/>
          </a:prstGeom>
          <a:noFill/>
          <a:ln w="88900">
            <a:solidFill>
              <a:schemeClr val="bg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573613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8596" y="642918"/>
            <a:ext cx="8229600" cy="1143000"/>
          </a:xfrm>
        </p:spPr>
        <p:txBody>
          <a:bodyPr>
            <a:normAutofit/>
          </a:bodyPr>
          <a:lstStyle/>
          <a:p>
            <a:r>
              <a:rPr lang="cs-CZ" sz="4000" dirty="0" smtClean="0"/>
              <a:t>Jak se Ostrov časem měnil</a:t>
            </a:r>
            <a:endParaRPr lang="cs-CZ" sz="4000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>
          <a:xfrm>
            <a:off x="714348" y="5786454"/>
            <a:ext cx="7829576" cy="639762"/>
          </a:xfrm>
        </p:spPr>
        <p:txBody>
          <a:bodyPr>
            <a:normAutofit/>
          </a:bodyPr>
          <a:lstStyle/>
          <a:p>
            <a:r>
              <a:rPr lang="cs-CZ" dirty="0" smtClean="0"/>
              <a:t>                      1974                                            2016</a:t>
            </a:r>
            <a:endParaRPr lang="cs-CZ" dirty="0"/>
          </a:p>
        </p:txBody>
      </p:sp>
      <p:pic>
        <p:nvPicPr>
          <p:cNvPr id="10" name="Zástupný symbol pro obsah 9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158" y="2500306"/>
            <a:ext cx="4252525" cy="2928958"/>
          </a:xfrm>
          <a:ln w="88900">
            <a:solidFill>
              <a:schemeClr val="bg1"/>
            </a:solidFill>
          </a:ln>
        </p:spPr>
      </p:pic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DEAA9-25F8-4190-A816-EE6A67B13175}" type="slidenum">
              <a:rPr lang="cs-CZ" smtClean="0"/>
              <a:pPr/>
              <a:t>33</a:t>
            </a:fld>
            <a:endParaRPr lang="cs-CZ"/>
          </a:p>
        </p:txBody>
      </p:sp>
      <p:pic>
        <p:nvPicPr>
          <p:cNvPr id="8" name="Obrázek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xmlns:pic="http://schemas.openxmlformats.org/drawingml/2006/picture" xmlns:lc="http://schemas.openxmlformats.org/drawingml/2006/lockedCanvas" val="0"/>
              </a:ext>
            </a:extLst>
          </a:blip>
          <a:srcRect r="16733" b="12338"/>
          <a:stretch>
            <a:fillRect/>
          </a:stretch>
        </p:blipFill>
        <p:spPr>
          <a:xfrm>
            <a:off x="4857752" y="2500306"/>
            <a:ext cx="3786214" cy="2928958"/>
          </a:xfrm>
          <a:prstGeom prst="rect">
            <a:avLst/>
          </a:prstGeom>
          <a:ln w="889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77774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DEAA9-25F8-4190-A816-EE6A67B13175}" type="slidenum">
              <a:rPr lang="cs-CZ" smtClean="0"/>
              <a:pPr/>
              <a:t>34</a:t>
            </a:fld>
            <a:endParaRPr lang="cs-CZ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1428736"/>
            <a:ext cx="4105166" cy="4929222"/>
          </a:xfrm>
          <a:prstGeom prst="rect">
            <a:avLst/>
          </a:prstGeom>
          <a:noFill/>
          <a:ln w="88900">
            <a:solidFill>
              <a:schemeClr val="bg1"/>
            </a:solidFill>
            <a:round/>
            <a:headEnd/>
            <a:tailEnd/>
          </a:ln>
          <a:effectLst/>
        </p:spPr>
      </p:pic>
      <p:pic>
        <p:nvPicPr>
          <p:cNvPr id="6" name="Obrázek 5" descr="C:\Users\Honza\Desktop\Ivet telefon\Prezentace\20160625_140944_resized.jpg"/>
          <p:cNvPicPr/>
          <p:nvPr/>
        </p:nvPicPr>
        <p:blipFill>
          <a:blip r:embed="rId3"/>
          <a:srcRect l="2930" t="16211"/>
          <a:stretch>
            <a:fillRect/>
          </a:stretch>
        </p:blipFill>
        <p:spPr bwMode="auto">
          <a:xfrm>
            <a:off x="4929190" y="1428736"/>
            <a:ext cx="3643338" cy="4929222"/>
          </a:xfrm>
          <a:prstGeom prst="rect">
            <a:avLst/>
          </a:prstGeom>
          <a:noFill/>
          <a:ln w="88900">
            <a:solidFill>
              <a:schemeClr val="bg1"/>
            </a:solidFill>
          </a:ln>
        </p:spPr>
      </p:pic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571472" y="285728"/>
            <a:ext cx="8229600" cy="1143000"/>
          </a:xfrm>
        </p:spPr>
        <p:txBody>
          <a:bodyPr>
            <a:normAutofit/>
          </a:bodyPr>
          <a:lstStyle/>
          <a:p>
            <a:r>
              <a:rPr lang="cs-CZ" sz="4000" dirty="0" smtClean="0"/>
              <a:t>Jak se Ostrov časem měnil</a:t>
            </a:r>
            <a:endParaRPr lang="cs-CZ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DEAA9-25F8-4190-A816-EE6A67B13175}" type="slidenum">
              <a:rPr lang="cs-CZ" smtClean="0"/>
              <a:pPr/>
              <a:t>35</a:t>
            </a:fld>
            <a:endParaRPr lang="cs-CZ"/>
          </a:p>
        </p:txBody>
      </p:sp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571472" y="285728"/>
            <a:ext cx="8229600" cy="1143000"/>
          </a:xfrm>
        </p:spPr>
        <p:txBody>
          <a:bodyPr>
            <a:normAutofit/>
          </a:bodyPr>
          <a:lstStyle/>
          <a:p>
            <a:r>
              <a:rPr lang="cs-CZ" sz="4000" dirty="0" smtClean="0"/>
              <a:t>Jak se Ostrov časem měnil</a:t>
            </a:r>
            <a:endParaRPr lang="cs-CZ" sz="4000" dirty="0"/>
          </a:p>
        </p:txBody>
      </p:sp>
      <p:pic>
        <p:nvPicPr>
          <p:cNvPr id="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2428868"/>
            <a:ext cx="4219400" cy="3143272"/>
          </a:xfrm>
          <a:prstGeom prst="rect">
            <a:avLst/>
          </a:prstGeom>
          <a:noFill/>
          <a:ln w="88900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10" name="Obrázek 9" descr="C:\Users\Honza\Desktop\Ivet telefon\Prezentace\20160625_141557_resized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06" y="2428868"/>
            <a:ext cx="4357750" cy="3143272"/>
          </a:xfrm>
          <a:prstGeom prst="rect">
            <a:avLst/>
          </a:prstGeom>
          <a:noFill/>
          <a:ln w="88900">
            <a:solidFill>
              <a:schemeClr val="bg1"/>
            </a:solidFill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0034" y="714356"/>
            <a:ext cx="8229600" cy="1143000"/>
          </a:xfrm>
        </p:spPr>
        <p:txBody>
          <a:bodyPr>
            <a:normAutofit/>
          </a:bodyPr>
          <a:lstStyle/>
          <a:p>
            <a:r>
              <a:rPr lang="cs-CZ" sz="4000" dirty="0" smtClean="0"/>
              <a:t>Jak se Ostrov časem měnil</a:t>
            </a:r>
            <a:endParaRPr lang="cs-CZ" sz="4000" dirty="0"/>
          </a:p>
        </p:txBody>
      </p:sp>
      <p:sp>
        <p:nvSpPr>
          <p:cNvPr id="10" name="Zástupný symbol pro text 9"/>
          <p:cNvSpPr>
            <a:spLocks noGrp="1"/>
          </p:cNvSpPr>
          <p:nvPr>
            <p:ph type="body" idx="1"/>
          </p:nvPr>
        </p:nvSpPr>
        <p:spPr>
          <a:xfrm>
            <a:off x="928662" y="5786454"/>
            <a:ext cx="7929618" cy="639762"/>
          </a:xfrm>
        </p:spPr>
        <p:txBody>
          <a:bodyPr/>
          <a:lstStyle/>
          <a:p>
            <a:r>
              <a:rPr lang="cs-CZ" dirty="0" smtClean="0"/>
              <a:t>                                                                   2016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DEAA9-25F8-4190-A816-EE6A67B13175}" type="slidenum">
              <a:rPr lang="cs-CZ" smtClean="0"/>
              <a:pPr/>
              <a:t>36</a:t>
            </a:fld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33939" y="2375288"/>
            <a:ext cx="4024341" cy="3018256"/>
          </a:xfrm>
          <a:prstGeom prst="rect">
            <a:avLst/>
          </a:prstGeom>
          <a:noFill/>
          <a:ln w="88900">
            <a:solidFill>
              <a:schemeClr val="bg1"/>
            </a:solidFill>
            <a:round/>
            <a:headEnd/>
            <a:tailEnd/>
          </a:ln>
          <a:effectLst/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85720" y="2357430"/>
            <a:ext cx="4183064" cy="3007126"/>
          </a:xfrm>
          <a:prstGeom prst="rect">
            <a:avLst/>
          </a:prstGeom>
          <a:noFill/>
          <a:ln w="88900">
            <a:solidFill>
              <a:schemeClr val="bg1"/>
            </a:solidFill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573613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DEAA9-25F8-4190-A816-EE6A67B13175}" type="slidenum">
              <a:rPr lang="cs-CZ" smtClean="0"/>
              <a:pPr/>
              <a:t>37</a:t>
            </a:fld>
            <a:endParaRPr lang="cs-CZ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85786" y="266853"/>
            <a:ext cx="7572428" cy="6458091"/>
          </a:xfrm>
          <a:prstGeom prst="rect">
            <a:avLst/>
          </a:prstGeom>
          <a:noFill/>
          <a:ln w="88900">
            <a:solidFill>
              <a:schemeClr val="bg1"/>
            </a:solidFill>
            <a:round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Ostrovské rybníčky - s </a:t>
            </a:r>
            <a:r>
              <a:rPr lang="cs-CZ" dirty="0" err="1" smtClean="0"/>
              <a:t>ostůvkem</a:t>
            </a:r>
            <a:r>
              <a:rPr lang="cs-CZ" dirty="0" smtClean="0"/>
              <a:t> i bez </a:t>
            </a:r>
            <a:r>
              <a:rPr lang="cs-CZ" dirty="0" err="1" smtClean="0"/>
              <a:t>ostůvku</a:t>
            </a:r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158" y="1714488"/>
            <a:ext cx="8514436" cy="4813699"/>
          </a:xfrm>
          <a:ln w="88900">
            <a:solidFill>
              <a:schemeClr val="bg1"/>
            </a:solidFill>
          </a:ln>
        </p:spPr>
      </p:pic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DEAA9-25F8-4190-A816-EE6A67B13175}" type="slidenum">
              <a:rPr lang="cs-CZ" smtClean="0"/>
              <a:pPr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620766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282" y="571480"/>
            <a:ext cx="8753167" cy="5786478"/>
          </a:xfrm>
          <a:ln w="88900">
            <a:solidFill>
              <a:schemeClr val="bg1"/>
            </a:solidFill>
          </a:ln>
        </p:spPr>
      </p:pic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DEAA9-25F8-4190-A816-EE6A67B13175}" type="slidenum">
              <a:rPr lang="cs-CZ" smtClean="0"/>
              <a:pPr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982378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Základní informace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>
          <a:xfrm>
            <a:off x="428596" y="1357298"/>
            <a:ext cx="8329642" cy="1571636"/>
          </a:xfrm>
        </p:spPr>
        <p:txBody>
          <a:bodyPr>
            <a:normAutofit fontScale="32500" lnSpcReduction="20000"/>
          </a:bodyPr>
          <a:lstStyle/>
          <a:p>
            <a:pPr>
              <a:buFont typeface="Arial" pitchFamily="34" charset="0"/>
              <a:buChar char="•"/>
            </a:pPr>
            <a:r>
              <a:rPr lang="cs-CZ" sz="9800" b="0" dirty="0" smtClean="0"/>
              <a:t>  Mezi nejmladším (Barborka </a:t>
            </a:r>
            <a:r>
              <a:rPr lang="cs-CZ" sz="9800" b="0" dirty="0" err="1" smtClean="0"/>
              <a:t>Štechmüllerová</a:t>
            </a:r>
            <a:r>
              <a:rPr lang="cs-CZ" sz="9800" b="0" dirty="0" smtClean="0"/>
              <a:t>) a nejstarším  obyvatelem Ostrova (paní Helena Jírová) je věkový rozdíl 102 let. </a:t>
            </a:r>
          </a:p>
          <a:p>
            <a:endParaRPr lang="cs-CZ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3"/>
          </p:nvPr>
        </p:nvSpPr>
        <p:spPr>
          <a:xfrm>
            <a:off x="500034" y="5857892"/>
            <a:ext cx="8286808" cy="639762"/>
          </a:xfrm>
        </p:spPr>
        <p:txBody>
          <a:bodyPr/>
          <a:lstStyle/>
          <a:p>
            <a:r>
              <a:rPr lang="cs-CZ" dirty="0" smtClean="0"/>
              <a:t>                * 23. 2. 2016		             * 26. 3. 1914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 dirty="0" smtClean="0"/>
              <a:t> </a:t>
            </a:r>
            <a:fld id="{3D0DEAA9-25F8-4190-A816-EE6A67B13175}" type="slidenum">
              <a:rPr lang="cs-CZ" smtClean="0"/>
              <a:pPr/>
              <a:t>4</a:t>
            </a:fld>
            <a:endParaRPr lang="cs-CZ" dirty="0"/>
          </a:p>
        </p:txBody>
      </p:sp>
      <p:pic>
        <p:nvPicPr>
          <p:cNvPr id="10" name="Zástupný symbol pro obsah 9" descr="paní Jírová.jpg"/>
          <p:cNvPicPr>
            <a:picLocks noGrp="1"/>
          </p:cNvPicPr>
          <p:nvPr>
            <p:ph sz="quarter" idx="4"/>
          </p:nvPr>
        </p:nvPicPr>
        <p:blipFill>
          <a:blip r:embed="rId2"/>
          <a:srcRect r="70519" b="30962"/>
          <a:stretch>
            <a:fillRect/>
          </a:stretch>
        </p:blipFill>
        <p:spPr>
          <a:xfrm>
            <a:off x="5715008" y="2857496"/>
            <a:ext cx="2325793" cy="2925632"/>
          </a:xfrm>
          <a:prstGeom prst="rect">
            <a:avLst/>
          </a:prstGeom>
          <a:ln w="88900">
            <a:solidFill>
              <a:schemeClr val="bg1"/>
            </a:solidFill>
          </a:ln>
        </p:spPr>
      </p:pic>
      <p:pic>
        <p:nvPicPr>
          <p:cNvPr id="11" name="Obrázek 10" descr="C:\Users\Honza\Desktop\Ivet telefon\Nový telefon\Camera staženo 7.4.2016\Barborka foťák\DSC0505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143248"/>
            <a:ext cx="4857784" cy="2668901"/>
          </a:xfrm>
          <a:prstGeom prst="rect">
            <a:avLst/>
          </a:prstGeom>
          <a:noFill/>
          <a:ln w="88900">
            <a:solidFill>
              <a:schemeClr val="bg1"/>
            </a:solidFill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0849" y="571480"/>
            <a:ext cx="8718869" cy="5720937"/>
          </a:xfrm>
          <a:ln w="88900">
            <a:solidFill>
              <a:schemeClr val="bg1"/>
            </a:solidFill>
          </a:ln>
        </p:spPr>
      </p:pic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DEAA9-25F8-4190-A816-EE6A67B13175}" type="slidenum">
              <a:rPr lang="cs-CZ" smtClean="0"/>
              <a:pPr/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781311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9558" y="714356"/>
            <a:ext cx="8692551" cy="5715040"/>
          </a:xfrm>
          <a:ln w="88900">
            <a:solidFill>
              <a:schemeClr val="bg1"/>
            </a:solidFill>
          </a:ln>
        </p:spPr>
      </p:pic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DEAA9-25F8-4190-A816-EE6A67B13175}" type="slidenum">
              <a:rPr lang="cs-CZ" smtClean="0"/>
              <a:pPr/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084160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282" y="571480"/>
            <a:ext cx="8628314" cy="5857916"/>
          </a:xfrm>
          <a:ln w="88900">
            <a:solidFill>
              <a:schemeClr val="bg1"/>
            </a:solidFill>
          </a:ln>
        </p:spPr>
      </p:pic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DEAA9-25F8-4190-A816-EE6A67B13175}" type="slidenum">
              <a:rPr lang="cs-CZ" smtClean="0"/>
              <a:pPr/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439385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DEAA9-25F8-4190-A816-EE6A67B13175}" type="slidenum">
              <a:rPr lang="cs-CZ" smtClean="0"/>
              <a:pPr/>
              <a:t>43</a:t>
            </a:fld>
            <a:endParaRPr lang="cs-CZ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928670"/>
            <a:ext cx="8691624" cy="5214974"/>
          </a:xfrm>
          <a:prstGeom prst="rect">
            <a:avLst/>
          </a:prstGeom>
          <a:noFill/>
          <a:ln w="88900">
            <a:solidFill>
              <a:schemeClr val="bg1"/>
            </a:solidFill>
            <a:round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DEAA9-25F8-4190-A816-EE6A67B13175}" type="slidenum">
              <a:rPr lang="cs-CZ" smtClean="0"/>
              <a:pPr/>
              <a:t>44</a:t>
            </a:fld>
            <a:endParaRPr lang="cs-CZ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857232"/>
            <a:ext cx="8691623" cy="5214974"/>
          </a:xfrm>
          <a:prstGeom prst="rect">
            <a:avLst/>
          </a:prstGeom>
          <a:noFill/>
          <a:ln w="88900">
            <a:solidFill>
              <a:schemeClr val="bg1"/>
            </a:solidFill>
            <a:round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1143000"/>
          </a:xfrm>
        </p:spPr>
        <p:txBody>
          <a:bodyPr/>
          <a:lstStyle/>
          <a:p>
            <a:r>
              <a:rPr lang="cs-CZ" dirty="0" smtClean="0"/>
              <a:t>Děkujeme za pozornost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DEAA9-25F8-4190-A816-EE6A67B13175}" type="slidenum">
              <a:rPr lang="cs-CZ" smtClean="0"/>
              <a:pPr/>
              <a:t>45</a:t>
            </a:fld>
            <a:endParaRPr lang="cs-CZ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57224" y="2000240"/>
            <a:ext cx="7543272" cy="4525963"/>
          </a:xfrm>
          <a:prstGeom prst="rect">
            <a:avLst/>
          </a:prstGeom>
          <a:noFill/>
          <a:ln w="88900">
            <a:solidFill>
              <a:schemeClr val="bg1"/>
            </a:solidFill>
            <a:round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DSC02455-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1071546"/>
            <a:ext cx="5600838" cy="3580863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cs-CZ" dirty="0" smtClean="0"/>
              <a:t>Ostrovský supermarket</a:t>
            </a:r>
            <a:endParaRPr lang="cs-CZ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>
          <a:xfrm>
            <a:off x="6357950" y="1714488"/>
            <a:ext cx="2500330" cy="1893888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cs-CZ" sz="2800" b="0" dirty="0" smtClean="0"/>
              <a:t>Každý pátek kolem 15 hod   do vsi zavítá supermarket „</a:t>
            </a:r>
            <a:r>
              <a:rPr lang="cs-CZ" sz="2800" b="0" dirty="0" err="1" smtClean="0"/>
              <a:t>pojízdka</a:t>
            </a:r>
            <a:r>
              <a:rPr lang="cs-CZ" sz="2800" b="0" dirty="0" smtClean="0"/>
              <a:t>“.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DEAA9-25F8-4190-A816-EE6A67B13175}" type="slidenum">
              <a:rPr lang="cs-CZ" smtClean="0"/>
              <a:pPr/>
              <a:t>5</a:t>
            </a:fld>
            <a:endParaRPr lang="cs-CZ"/>
          </a:p>
        </p:txBody>
      </p:sp>
      <p:pic>
        <p:nvPicPr>
          <p:cNvPr id="1028" name="Picture 4" descr="G:\DSC02456-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929190" y="3857628"/>
            <a:ext cx="3929090" cy="276989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1029" name="Picture 5" descr="G:\DSC02457-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2976" y="4786322"/>
            <a:ext cx="2948301" cy="1857388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Firmy sídlící v Ostrově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158" y="1600200"/>
            <a:ext cx="8786842" cy="52578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sz="2800" b="1" u="sng" dirty="0" err="1" smtClean="0"/>
              <a:t>Watercooler</a:t>
            </a:r>
            <a:r>
              <a:rPr lang="cs-CZ" sz="2800" b="1" u="sng" dirty="0" smtClean="0"/>
              <a:t> </a:t>
            </a:r>
            <a:r>
              <a:rPr lang="cs-CZ" sz="2800" b="1" u="sng" dirty="0" err="1" smtClean="0"/>
              <a:t>System</a:t>
            </a:r>
            <a:r>
              <a:rPr lang="cs-CZ" sz="2800" b="1" u="sng" dirty="0" smtClean="0"/>
              <a:t> s.r.o. </a:t>
            </a:r>
            <a:r>
              <a:rPr lang="cs-CZ" sz="2800" u="sng" dirty="0" smtClean="0"/>
              <a:t>(Ostrov 45)</a:t>
            </a:r>
          </a:p>
          <a:p>
            <a:r>
              <a:rPr lang="cs-CZ" sz="2800" dirty="0" smtClean="0"/>
              <a:t>Společnost se zabývá zásobováním přírodní pramenitou vodou ve velkoobjemových barelech.</a:t>
            </a:r>
          </a:p>
          <a:p>
            <a:r>
              <a:rPr lang="cs-CZ" sz="2800" dirty="0" smtClean="0"/>
              <a:t>Specializuje se na prodej a pronájem </a:t>
            </a:r>
            <a:r>
              <a:rPr lang="cs-CZ" sz="2800" dirty="0" err="1" smtClean="0"/>
              <a:t>aquabarů</a:t>
            </a:r>
            <a:r>
              <a:rPr lang="cs-CZ" sz="2800" dirty="0" smtClean="0"/>
              <a:t> jak na </a:t>
            </a:r>
            <a:r>
              <a:rPr lang="cs-CZ" sz="2800" dirty="0" err="1" smtClean="0"/>
              <a:t>barelovou</a:t>
            </a:r>
            <a:r>
              <a:rPr lang="cs-CZ" sz="2800" dirty="0" smtClean="0"/>
              <a:t> vodu tak i na vodu z vodovodního řádu. </a:t>
            </a:r>
          </a:p>
          <a:p>
            <a:r>
              <a:rPr lang="cs-CZ" sz="2800" dirty="0" smtClean="0"/>
              <a:t>Kromě </a:t>
            </a:r>
            <a:r>
              <a:rPr lang="cs-CZ" sz="2800" dirty="0" err="1" smtClean="0"/>
              <a:t>výdejníků</a:t>
            </a:r>
            <a:r>
              <a:rPr lang="cs-CZ" sz="2800" dirty="0" smtClean="0"/>
              <a:t> vody, prodává společnost </a:t>
            </a:r>
            <a:r>
              <a:rPr lang="cs-CZ" sz="2800" dirty="0" err="1" smtClean="0"/>
              <a:t>Watercooler</a:t>
            </a:r>
            <a:r>
              <a:rPr lang="cs-CZ" sz="2800" dirty="0" smtClean="0"/>
              <a:t> </a:t>
            </a:r>
            <a:r>
              <a:rPr lang="cs-CZ" sz="2800" dirty="0" err="1" smtClean="0"/>
              <a:t>System</a:t>
            </a:r>
            <a:r>
              <a:rPr lang="cs-CZ" sz="2800" dirty="0" smtClean="0"/>
              <a:t> i domácí filtrace.</a:t>
            </a:r>
          </a:p>
          <a:p>
            <a:r>
              <a:rPr lang="cs-CZ" sz="2800" dirty="0" smtClean="0"/>
              <a:t>Více informací na www.w-</a:t>
            </a:r>
            <a:r>
              <a:rPr lang="cs-CZ" sz="2800" dirty="0" err="1" smtClean="0"/>
              <a:t>system.cz</a:t>
            </a:r>
            <a:endParaRPr lang="cs-CZ" sz="280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DEAA9-25F8-4190-A816-EE6A67B13175}" type="slidenum">
              <a:rPr lang="cs-CZ" smtClean="0"/>
              <a:pPr/>
              <a:t>6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Watercooler</a:t>
            </a:r>
            <a:r>
              <a:rPr lang="cs-CZ" dirty="0" smtClean="0"/>
              <a:t> Systém s.r.o.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DEAA9-25F8-4190-A816-EE6A67B13175}" type="slidenum">
              <a:rPr lang="cs-CZ" smtClean="0"/>
              <a:pPr/>
              <a:t>7</a:t>
            </a:fld>
            <a:endParaRPr lang="cs-CZ"/>
          </a:p>
        </p:txBody>
      </p:sp>
      <p:pic>
        <p:nvPicPr>
          <p:cNvPr id="7171" name="Picture 3" descr="C:\Users\Honza\Desktop\fff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42910" y="1857364"/>
            <a:ext cx="3781621" cy="4259595"/>
          </a:xfrm>
          <a:prstGeom prst="rect">
            <a:avLst/>
          </a:prstGeom>
          <a:noFill/>
          <a:ln w="88900">
            <a:solidFill>
              <a:schemeClr val="accent3">
                <a:lumMod val="75000"/>
              </a:schemeClr>
            </a:solidFill>
          </a:ln>
        </p:spPr>
      </p:pic>
      <p:pic>
        <p:nvPicPr>
          <p:cNvPr id="7172" name="Picture 4" descr="C:\Users\Honza\Desktop\gg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1857364"/>
            <a:ext cx="3494804" cy="4286280"/>
          </a:xfrm>
          <a:prstGeom prst="rect">
            <a:avLst/>
          </a:prstGeom>
          <a:noFill/>
          <a:ln w="88900">
            <a:solidFill>
              <a:schemeClr val="accent3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Firmy sídlící v Ostrově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7758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cs-CZ" b="1" u="sng" dirty="0" err="1" smtClean="0"/>
              <a:t>Štéchův</a:t>
            </a:r>
            <a:r>
              <a:rPr lang="cs-CZ" b="1" u="sng" dirty="0" smtClean="0"/>
              <a:t> statek </a:t>
            </a:r>
            <a:r>
              <a:rPr lang="cs-CZ" dirty="0" smtClean="0"/>
              <a:t>(Ostrov 42)</a:t>
            </a:r>
          </a:p>
          <a:p>
            <a:r>
              <a:rPr lang="cs-CZ" dirty="0" smtClean="0"/>
              <a:t>Rodinná farma </a:t>
            </a:r>
            <a:r>
              <a:rPr lang="cs-CZ" dirty="0" err="1" smtClean="0"/>
              <a:t>Štechmüllerů</a:t>
            </a:r>
            <a:r>
              <a:rPr lang="cs-CZ" dirty="0" smtClean="0"/>
              <a:t>, hospodařících na statku a polnostech po předcích (Sklenářovi)</a:t>
            </a:r>
          </a:p>
          <a:p>
            <a:r>
              <a:rPr lang="cs-CZ" dirty="0" smtClean="0"/>
              <a:t>Do konce roku 2015 podnikající pod názvem      A. T. Ostrov s.r.o.</a:t>
            </a:r>
          </a:p>
          <a:p>
            <a:r>
              <a:rPr lang="cs-CZ" dirty="0" smtClean="0"/>
              <a:t>Chov masného skotu plemene </a:t>
            </a:r>
            <a:r>
              <a:rPr lang="cs-CZ" dirty="0" err="1" smtClean="0"/>
              <a:t>Highland</a:t>
            </a:r>
            <a:r>
              <a:rPr lang="cs-CZ" dirty="0" smtClean="0"/>
              <a:t> a </a:t>
            </a:r>
            <a:r>
              <a:rPr lang="cs-CZ" dirty="0" err="1" smtClean="0"/>
              <a:t>Shorthorn</a:t>
            </a:r>
            <a:r>
              <a:rPr lang="cs-CZ" dirty="0" smtClean="0"/>
              <a:t> a kamerunských ovcí; prodej plemenných zvířat a produkce vyzrálého hovězího a jehněčího masa </a:t>
            </a:r>
          </a:p>
          <a:p>
            <a:r>
              <a:rPr lang="cs-CZ" dirty="0" smtClean="0"/>
              <a:t>Více informací na www.</a:t>
            </a:r>
            <a:r>
              <a:rPr lang="cs-CZ" dirty="0" err="1" smtClean="0"/>
              <a:t>atostrov.cz</a:t>
            </a:r>
            <a:r>
              <a:rPr lang="cs-CZ" dirty="0" smtClean="0"/>
              <a:t> 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DEAA9-25F8-4190-A816-EE6A67B13175}" type="slidenum">
              <a:rPr lang="cs-CZ" smtClean="0"/>
              <a:pPr/>
              <a:t>8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Štéchův</a:t>
            </a:r>
            <a:r>
              <a:rPr lang="cs-CZ" dirty="0" smtClean="0"/>
              <a:t> statek</a:t>
            </a:r>
            <a:endParaRPr lang="cs-CZ" dirty="0"/>
          </a:p>
        </p:txBody>
      </p:sp>
      <p:sp>
        <p:nvSpPr>
          <p:cNvPr id="11" name="Zástupný symbol pro text 10"/>
          <p:cNvSpPr>
            <a:spLocks noGrp="1"/>
          </p:cNvSpPr>
          <p:nvPr>
            <p:ph type="body" idx="1"/>
          </p:nvPr>
        </p:nvSpPr>
        <p:spPr>
          <a:xfrm>
            <a:off x="6215074" y="1857364"/>
            <a:ext cx="2286016" cy="1497018"/>
          </a:xfrm>
        </p:spPr>
        <p:txBody>
          <a:bodyPr>
            <a:noAutofit/>
          </a:bodyPr>
          <a:lstStyle/>
          <a:p>
            <a:pPr algn="ctr"/>
            <a:r>
              <a:rPr lang="cs-CZ" sz="3200" b="0" dirty="0" err="1" smtClean="0"/>
              <a:t>Highland</a:t>
            </a:r>
            <a:r>
              <a:rPr lang="cs-CZ" sz="3200" b="0" dirty="0" smtClean="0"/>
              <a:t> - dospělá kráva</a:t>
            </a:r>
            <a:endParaRPr lang="cs-CZ" sz="3200" b="0" dirty="0"/>
          </a:p>
        </p:txBody>
      </p:sp>
      <p:pic>
        <p:nvPicPr>
          <p:cNvPr id="2050" name="Picture 2" descr="C:\Users\Honza\Desktop\presentace Ostrov\DSC0401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28596" y="1500174"/>
            <a:ext cx="5334808" cy="3000830"/>
          </a:xfrm>
          <a:prstGeom prst="rect">
            <a:avLst/>
          </a:prstGeom>
          <a:noFill/>
          <a:ln w="88900">
            <a:solidFill>
              <a:schemeClr val="bg1"/>
            </a:solidFill>
          </a:ln>
        </p:spPr>
      </p:pic>
      <p:sp>
        <p:nvSpPr>
          <p:cNvPr id="12" name="Zástupný symbol pro text 11"/>
          <p:cNvSpPr>
            <a:spLocks noGrp="1"/>
          </p:cNvSpPr>
          <p:nvPr>
            <p:ph type="body" sz="quarter" idx="3"/>
          </p:nvPr>
        </p:nvSpPr>
        <p:spPr>
          <a:xfrm>
            <a:off x="214282" y="5143512"/>
            <a:ext cx="3214679" cy="1211266"/>
          </a:xfrm>
        </p:spPr>
        <p:txBody>
          <a:bodyPr>
            <a:noAutofit/>
          </a:bodyPr>
          <a:lstStyle/>
          <a:p>
            <a:pPr algn="ctr"/>
            <a:r>
              <a:rPr lang="cs-CZ" sz="3200" b="0" dirty="0" err="1" smtClean="0"/>
              <a:t>Highland</a:t>
            </a:r>
            <a:r>
              <a:rPr lang="cs-CZ" sz="3200" b="0" dirty="0" smtClean="0"/>
              <a:t> - dvouměsíční tele</a:t>
            </a:r>
            <a:endParaRPr lang="cs-CZ" sz="3200" b="0" dirty="0"/>
          </a:p>
        </p:txBody>
      </p:sp>
      <p:pic>
        <p:nvPicPr>
          <p:cNvPr id="2051" name="Picture 3" descr="C:\Users\Honza\Desktop\presentace Ostrov\DSC04040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3929058" y="3786190"/>
            <a:ext cx="4929217" cy="2772684"/>
          </a:xfrm>
          <a:prstGeom prst="rect">
            <a:avLst/>
          </a:prstGeom>
          <a:noFill/>
          <a:ln w="88900">
            <a:solidFill>
              <a:schemeClr val="bg1"/>
            </a:solidFill>
          </a:ln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DEAA9-25F8-4190-A816-EE6A67B13175}" type="slidenum">
              <a:rPr lang="cs-CZ" smtClean="0"/>
              <a:pPr/>
              <a:t>9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Lití písma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Office – klasické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787</TotalTime>
  <Words>540</Words>
  <Application>Microsoft Office PowerPoint</Application>
  <PresentationFormat>Předvádění na obrazovce (4:3)</PresentationFormat>
  <Paragraphs>133</Paragraphs>
  <Slides>45</Slides>
  <Notes>2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45</vt:i4>
      </vt:variant>
    </vt:vector>
  </HeadingPairs>
  <TitlesOfParts>
    <vt:vector size="46" baseType="lpstr">
      <vt:lpstr>Motiv sady Office</vt:lpstr>
      <vt:lpstr>Snímek 1</vt:lpstr>
      <vt:lpstr>Základní informace</vt:lpstr>
      <vt:lpstr>Základní informace</vt:lpstr>
      <vt:lpstr>Základní informace</vt:lpstr>
      <vt:lpstr>Ostrovský supermarket</vt:lpstr>
      <vt:lpstr>Firmy sídlící v Ostrově</vt:lpstr>
      <vt:lpstr>Watercooler Systém s.r.o.</vt:lpstr>
      <vt:lpstr>Firmy sídlící v Ostrově</vt:lpstr>
      <vt:lpstr>Štéchův statek</vt:lpstr>
      <vt:lpstr>Štéchův statek</vt:lpstr>
      <vt:lpstr>Štéchův statek</vt:lpstr>
      <vt:lpstr>Štéchův statek</vt:lpstr>
      <vt:lpstr>Štéchův statek</vt:lpstr>
      <vt:lpstr>Štéchův statek</vt:lpstr>
      <vt:lpstr>Štéchův statek</vt:lpstr>
      <vt:lpstr>Štéchův statek</vt:lpstr>
      <vt:lpstr>Štéchův statek</vt:lpstr>
      <vt:lpstr>Štéchův statek</vt:lpstr>
      <vt:lpstr>Štéchův statek</vt:lpstr>
      <vt:lpstr>Co trápí občany Ostrova</vt:lpstr>
      <vt:lpstr>Co trápí občany Ostrova</vt:lpstr>
      <vt:lpstr>Co by se dalo v obci vylepšit</vt:lpstr>
      <vt:lpstr>Ostrov - zima 2016</vt:lpstr>
      <vt:lpstr>Ostrov - zima 2016</vt:lpstr>
      <vt:lpstr>Ostrov - zima 2016</vt:lpstr>
      <vt:lpstr>Ostrov – léto 2016</vt:lpstr>
      <vt:lpstr>Ostrov – léto 2016</vt:lpstr>
      <vt:lpstr>Ostrov – léto 2016</vt:lpstr>
      <vt:lpstr>Jak se Ostrov časem měnil</vt:lpstr>
      <vt:lpstr>Jak se Ostrov časem měnil</vt:lpstr>
      <vt:lpstr>Jak se Ostrov časem měnil</vt:lpstr>
      <vt:lpstr>Jak se Ostrov časem měnil</vt:lpstr>
      <vt:lpstr>Jak se Ostrov časem měnil</vt:lpstr>
      <vt:lpstr>Jak se Ostrov časem měnil</vt:lpstr>
      <vt:lpstr>Jak se Ostrov časem měnil</vt:lpstr>
      <vt:lpstr>Jak se Ostrov časem měnil</vt:lpstr>
      <vt:lpstr>Snímek 37</vt:lpstr>
      <vt:lpstr>Ostrovské rybníčky - s ostůvkem i bez ostůvku</vt:lpstr>
      <vt:lpstr>Snímek 39</vt:lpstr>
      <vt:lpstr>Snímek 40</vt:lpstr>
      <vt:lpstr>Snímek 41</vt:lpstr>
      <vt:lpstr>Snímek 42</vt:lpstr>
      <vt:lpstr>Snímek 43</vt:lpstr>
      <vt:lpstr>Snímek 44</vt:lpstr>
      <vt:lpstr>Děkujeme za pozornost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Ouběnice - Ostrov</dc:title>
  <dc:creator>Honza</dc:creator>
  <cp:lastModifiedBy>Honza</cp:lastModifiedBy>
  <cp:revision>92</cp:revision>
  <dcterms:created xsi:type="dcterms:W3CDTF">2016-06-07T08:10:41Z</dcterms:created>
  <dcterms:modified xsi:type="dcterms:W3CDTF">2016-06-25T12:33:43Z</dcterms:modified>
</cp:coreProperties>
</file>